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sldIdLst>
    <p:sldId id="266" r:id="rId12"/>
    <p:sldId id="257" r:id="rId13"/>
    <p:sldId id="267" r:id="rId14"/>
    <p:sldId id="258" r:id="rId15"/>
    <p:sldId id="259" r:id="rId16"/>
    <p:sldId id="261" r:id="rId17"/>
    <p:sldId id="262" r:id="rId18"/>
    <p:sldId id="263" r:id="rId19"/>
    <p:sldId id="264" r:id="rId20"/>
    <p:sldId id="265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rczak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1CCC883-7373-4EC8-AA5A-0A1AC291DDA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986BF97-FC81-451F-84E8-8B6461D71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Autotroph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is capable of self-nourishment by using inorganic materials as a source of nutrients and using photosynthesis or chemosynthesis as a source of energy.</a:t>
            </a:r>
            <a:endParaRPr lang="en-US" dirty="0"/>
          </a:p>
        </p:txBody>
      </p:sp>
      <p:pic>
        <p:nvPicPr>
          <p:cNvPr id="2050" name="Picture 2" descr="http://www.fs.fed.us/wildflowers/interesting/mycotrophic/images/whatare/Gaultheria_procumbens_Jerry_Drown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618392"/>
            <a:ext cx="4248150" cy="277288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eats only plants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Herbivore</a:t>
            </a:r>
            <a:endParaRPr lang="en-US" dirty="0"/>
          </a:p>
        </p:txBody>
      </p:sp>
      <p:pic>
        <p:nvPicPr>
          <p:cNvPr id="3074" name="Picture 2" descr="http://blog.themodernpet.com/files/HerbivoreProjectSherm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5791200" cy="442856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</a:t>
            </a:r>
            <a:r>
              <a:rPr lang="en-US" dirty="0" smtClean="0"/>
              <a:t>of 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Tertiary </a:t>
            </a:r>
            <a:r>
              <a:rPr lang="en-US" dirty="0" smtClean="0"/>
              <a:t>Consumers - </a:t>
            </a:r>
            <a:r>
              <a:rPr lang="en-US" dirty="0" smtClean="0"/>
              <a:t>Peregrine Falcon</a:t>
            </a:r>
          </a:p>
          <a:p>
            <a:r>
              <a:rPr lang="en-US" dirty="0" smtClean="0"/>
              <a:t>Secondary Consumers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Yellow Warbler</a:t>
            </a:r>
          </a:p>
          <a:p>
            <a:r>
              <a:rPr lang="en-US" dirty="0" smtClean="0"/>
              <a:t>Primary </a:t>
            </a:r>
            <a:r>
              <a:rPr lang="en-US" dirty="0" smtClean="0"/>
              <a:t>C</a:t>
            </a:r>
            <a:r>
              <a:rPr lang="en-US" dirty="0" smtClean="0"/>
              <a:t>onsumers - Grasshopper</a:t>
            </a:r>
          </a:p>
          <a:p>
            <a:r>
              <a:rPr lang="en-US" dirty="0" smtClean="0"/>
              <a:t>Producer - </a:t>
            </a:r>
            <a:r>
              <a:rPr lang="en-US" dirty="0" smtClean="0"/>
              <a:t>Purple Coneflower </a:t>
            </a:r>
            <a:r>
              <a:rPr lang="en-US" dirty="0" smtClean="0"/>
              <a:t>Grass</a:t>
            </a:r>
            <a:endParaRPr lang="en-US" dirty="0" smtClean="0"/>
          </a:p>
        </p:txBody>
      </p:sp>
      <p:pic>
        <p:nvPicPr>
          <p:cNvPr id="1026" name="Picture 2" descr="http://web.ead.anl.gov/ecorisk/fundamentals/html/ch1/images/fig1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0"/>
            <a:ext cx="4419600" cy="2914650"/>
          </a:xfrm>
          <a:prstGeom prst="rect">
            <a:avLst/>
          </a:prstGeom>
          <a:noFill/>
          <a:ln w="3175"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Heterotroph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requires organic compounds as food.</a:t>
            </a:r>
            <a:endParaRPr lang="en-US" dirty="0"/>
          </a:p>
        </p:txBody>
      </p:sp>
      <p:pic>
        <p:nvPicPr>
          <p:cNvPr id="11266" name="Picture 2" descr="http://click4biology.info/c4b/5/images/5.1/heterotro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4191000" cy="3143252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can produce it’s own food from inorganic substances.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pic>
        <p:nvPicPr>
          <p:cNvPr id="1026" name="Picture 2" descr="http://www.happyherbalsandhydroponics.ca/images/2_large_salvia_divinorum_plants15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feeds on other organisms.</a:t>
            </a:r>
            <a:endParaRPr lang="en-US" dirty="0"/>
          </a:p>
        </p:txBody>
      </p:sp>
      <p:pic>
        <p:nvPicPr>
          <p:cNvPr id="10242" name="Picture 2" descr="http://static.newworldencyclopedia.org/thumb/6/60/Earthworm.jpg/250px-Earth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5475449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breaks down dead animal and plant cells, making simple substances.</a:t>
            </a:r>
            <a:endParaRPr lang="en-US" dirty="0"/>
          </a:p>
        </p:txBody>
      </p:sp>
      <p:pic>
        <p:nvPicPr>
          <p:cNvPr id="9218" name="Picture 2" descr="http://www.edupic.net/Images/Science/milliped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4419600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food chains that make form a network.</a:t>
            </a:r>
            <a:endParaRPr lang="en-US" dirty="0"/>
          </a:p>
        </p:txBody>
      </p:sp>
      <p:pic>
        <p:nvPicPr>
          <p:cNvPr id="7170" name="Picture 2" descr="http://chatt.hdsb.ca/~fosterk/FOV1-00097FBE/FOV1-000AD76C/S07453EB5.0/food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404240"/>
            <a:ext cx="5562600" cy="43158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that are related to each other in their feeding habits. The small organism is eaten by a larger one, etc.</a:t>
            </a:r>
            <a:endParaRPr lang="en-US" dirty="0"/>
          </a:p>
        </p:txBody>
      </p:sp>
      <p:pic>
        <p:nvPicPr>
          <p:cNvPr id="6148" name="Picture 4" descr="http://www.edquest.ca/notesimages/foodch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4876800" cy="3623734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eats plants and meat.</a:t>
            </a:r>
            <a:endParaRPr lang="en-US" dirty="0"/>
          </a:p>
        </p:txBody>
      </p:sp>
      <p:pic>
        <p:nvPicPr>
          <p:cNvPr id="5122" name="Picture 2" descr="http://producersconsumers.wikispaces.com/file/view/Brown_bear_rearing.jpg/37741619/Brown_bear_re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84885"/>
            <a:ext cx="2886075" cy="427311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eats only meat.</a:t>
            </a:r>
            <a:endParaRPr lang="en-US" dirty="0"/>
          </a:p>
        </p:txBody>
      </p:sp>
      <p:pic>
        <p:nvPicPr>
          <p:cNvPr id="4098" name="Picture 2" descr="http://www.jamsbphotos.co.uk/USERIMAGES/Carnivor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262626"/>
      </a:dk2>
      <a:lt2>
        <a:srgbClr val="EBA69D"/>
      </a:lt2>
      <a:accent1>
        <a:srgbClr val="7030A0"/>
      </a:accent1>
      <a:accent2>
        <a:srgbClr val="38175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7030A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9300A2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chnic">
  <a:themeElements>
    <a:clrScheme name="Custom 3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CCAF0A"/>
      </a:accent1>
      <a:accent2>
        <a:srgbClr val="00C8C3"/>
      </a:accent2>
      <a:accent3>
        <a:srgbClr val="A116E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lstice">
  <a:themeElements>
    <a:clrScheme name="Custom 4">
      <a:dk1>
        <a:sysClr val="windowText" lastClr="000000"/>
      </a:dk1>
      <a:lt1>
        <a:srgbClr val="595959"/>
      </a:lt1>
      <a:dk2>
        <a:srgbClr val="4F271C"/>
      </a:dk2>
      <a:lt2>
        <a:srgbClr val="4A206A"/>
      </a:lt2>
      <a:accent1>
        <a:srgbClr val="922122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tro">
  <a:themeElements>
    <a:clrScheme name="Custom 2">
      <a:dk1>
        <a:srgbClr val="660066"/>
      </a:dk1>
      <a:lt1>
        <a:srgbClr val="210000"/>
      </a:lt1>
      <a:dk2>
        <a:srgbClr val="5A5A5A"/>
      </a:dk2>
      <a:lt2>
        <a:srgbClr val="9753CB"/>
      </a:lt2>
      <a:accent1>
        <a:srgbClr val="CCAF0A"/>
      </a:accent1>
      <a:accent2>
        <a:srgbClr val="500000"/>
      </a:accent2>
      <a:accent3>
        <a:srgbClr val="A116E0"/>
      </a:accent3>
      <a:accent4>
        <a:srgbClr val="748560"/>
      </a:accent4>
      <a:accent5>
        <a:srgbClr val="9E9273"/>
      </a:accent5>
      <a:accent6>
        <a:srgbClr val="7E848D"/>
      </a:accent6>
      <a:hlink>
        <a:srgbClr val="500000"/>
      </a:hlink>
      <a:folHlink>
        <a:srgbClr val="A116E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ule">
  <a:themeElements>
    <a:clrScheme name="Custom 2">
      <a:dk1>
        <a:sysClr val="windowText" lastClr="000000"/>
      </a:dk1>
      <a:lt1>
        <a:sysClr val="window" lastClr="FFFFFF"/>
      </a:lt1>
      <a:dk2>
        <a:srgbClr val="232323"/>
      </a:dk2>
      <a:lt2>
        <a:srgbClr val="DEF5FA"/>
      </a:lt2>
      <a:accent1>
        <a:srgbClr val="9300A2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oundry">
  <a:themeElements>
    <a:clrScheme name="Custom 1">
      <a:dk1>
        <a:sysClr val="windowText" lastClr="000000"/>
      </a:dk1>
      <a:lt1>
        <a:sysClr val="window" lastClr="FFFFFF"/>
      </a:lt1>
      <a:dk2>
        <a:srgbClr val="262626"/>
      </a:dk2>
      <a:lt2>
        <a:srgbClr val="EBA69D"/>
      </a:lt2>
      <a:accent1>
        <a:srgbClr val="9E361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160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Apex</vt:lpstr>
      <vt:lpstr>Flow</vt:lpstr>
      <vt:lpstr>Concourse</vt:lpstr>
      <vt:lpstr>Verve</vt:lpstr>
      <vt:lpstr>Technic</vt:lpstr>
      <vt:lpstr>Solstice</vt:lpstr>
      <vt:lpstr>Metro</vt:lpstr>
      <vt:lpstr>Module</vt:lpstr>
      <vt:lpstr>Foundry</vt:lpstr>
      <vt:lpstr>Paper</vt:lpstr>
      <vt:lpstr>Median</vt:lpstr>
      <vt:lpstr>Autotroph</vt:lpstr>
      <vt:lpstr>Heterotroph</vt:lpstr>
      <vt:lpstr>Producer</vt:lpstr>
      <vt:lpstr>Consumer</vt:lpstr>
      <vt:lpstr>Decomposer</vt:lpstr>
      <vt:lpstr>Food Web</vt:lpstr>
      <vt:lpstr>Food Chain</vt:lpstr>
      <vt:lpstr>Omnivore</vt:lpstr>
      <vt:lpstr>Carnivore</vt:lpstr>
      <vt:lpstr>Herbivore</vt:lpstr>
      <vt:lpstr>Pyramid of Biomass</vt:lpstr>
    </vt:vector>
  </TitlesOfParts>
  <Company>Black Gold Regional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amarczak</dc:creator>
  <cp:lastModifiedBy>amarczak</cp:lastModifiedBy>
  <cp:revision>26</cp:revision>
  <dcterms:created xsi:type="dcterms:W3CDTF">2011-02-09T15:48:51Z</dcterms:created>
  <dcterms:modified xsi:type="dcterms:W3CDTF">2011-02-14T16:47:06Z</dcterms:modified>
</cp:coreProperties>
</file>